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8" r:id="rId3"/>
    <p:sldId id="270" r:id="rId4"/>
    <p:sldId id="265" r:id="rId5"/>
    <p:sldId id="269" r:id="rId6"/>
    <p:sldId id="262" r:id="rId7"/>
    <p:sldId id="267" r:id="rId8"/>
    <p:sldId id="266" r:id="rId9"/>
    <p:sldId id="259" r:id="rId10"/>
    <p:sldId id="257" r:id="rId11"/>
    <p:sldId id="2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6A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0025" autoAdjust="0"/>
  </p:normalViewPr>
  <p:slideViewPr>
    <p:cSldViewPr snapToGrid="0">
      <p:cViewPr varScale="1">
        <p:scale>
          <a:sx n="68" d="100"/>
          <a:sy n="68" d="100"/>
        </p:scale>
        <p:origin x="12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1EB508-1AFF-4064-8844-E924D34412D7}" type="datetimeFigureOut">
              <a:rPr lang="en-GB" smtClean="0"/>
              <a:t>28/11/2020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56D961-63D7-4E6C-BE85-2B4FE3D05CB5}" type="slidenum">
              <a:rPr lang="en-GB" smtClean="0"/>
              <a:t>‹#›</a:t>
            </a:fld>
            <a:endParaRPr lang="en-GB"/>
          </a:p>
        </p:txBody>
      </p:sp>
    </p:spTree>
    <p:extLst>
      <p:ext uri="{BB962C8B-B14F-4D97-AF65-F5344CB8AC3E}">
        <p14:creationId xmlns:p14="http://schemas.microsoft.com/office/powerpoint/2010/main" val="2556242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doctorate and ongoing research, endeavours to respond meaningfully to archetypal psychologist James Hillman’s (1926 – 2011) lament that in contemporary society we are bereft of an adequate psychology and philosophy of the heart. </a:t>
            </a:r>
          </a:p>
          <a:p>
            <a:endParaRPr lang="en-GB" dirty="0"/>
          </a:p>
          <a:p>
            <a:r>
              <a:rPr lang="en-GB" sz="1200" dirty="0">
                <a:effectLst/>
                <a:latin typeface="Calibri" panose="020F0502020204030204" pitchFamily="34" charset="0"/>
                <a:ea typeface="Calibri" panose="020F0502020204030204" pitchFamily="34" charset="0"/>
                <a:cs typeface="Times New Roman" panose="02020603050405020304" pitchFamily="18" charset="0"/>
              </a:rPr>
              <a:t>However, this does not mean that such an explanation is adequate; particularly in relation to how we make meaning in, and consequently engage in, the complexity of our world. </a:t>
            </a:r>
            <a:endParaRPr lang="en-GB" dirty="0"/>
          </a:p>
        </p:txBody>
      </p:sp>
      <p:sp>
        <p:nvSpPr>
          <p:cNvPr id="4" name="Slide Number Placeholder 3"/>
          <p:cNvSpPr>
            <a:spLocks noGrp="1"/>
          </p:cNvSpPr>
          <p:nvPr>
            <p:ph type="sldNum" sz="quarter" idx="5"/>
          </p:nvPr>
        </p:nvSpPr>
        <p:spPr/>
        <p:txBody>
          <a:bodyPr/>
          <a:lstStyle/>
          <a:p>
            <a:fld id="{3B56D961-63D7-4E6C-BE85-2B4FE3D05CB5}" type="slidenum">
              <a:rPr lang="en-GB" smtClean="0"/>
              <a:t>4</a:t>
            </a:fld>
            <a:endParaRPr lang="en-GB"/>
          </a:p>
        </p:txBody>
      </p:sp>
    </p:spTree>
    <p:extLst>
      <p:ext uri="{BB962C8B-B14F-4D97-AF65-F5344CB8AC3E}">
        <p14:creationId xmlns:p14="http://schemas.microsoft.com/office/powerpoint/2010/main" val="8352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Connect to heart, move beyond the rational mind; to accept the world’s invitation</a:t>
            </a:r>
          </a:p>
          <a:p>
            <a:r>
              <a:rPr lang="en-GB" dirty="0"/>
              <a:t>Show that the heart is the mediator between the sensible </a:t>
            </a:r>
          </a:p>
        </p:txBody>
      </p:sp>
      <p:sp>
        <p:nvSpPr>
          <p:cNvPr id="4" name="Slide Number Placeholder 3"/>
          <p:cNvSpPr>
            <a:spLocks noGrp="1"/>
          </p:cNvSpPr>
          <p:nvPr>
            <p:ph type="sldNum" sz="quarter" idx="5"/>
          </p:nvPr>
        </p:nvSpPr>
        <p:spPr/>
        <p:txBody>
          <a:bodyPr/>
          <a:lstStyle/>
          <a:p>
            <a:fld id="{3B56D961-63D7-4E6C-BE85-2B4FE3D05CB5}" type="slidenum">
              <a:rPr lang="en-GB" smtClean="0"/>
              <a:t>6</a:t>
            </a:fld>
            <a:endParaRPr lang="en-GB"/>
          </a:p>
        </p:txBody>
      </p:sp>
    </p:spTree>
    <p:extLst>
      <p:ext uri="{BB962C8B-B14F-4D97-AF65-F5344CB8AC3E}">
        <p14:creationId xmlns:p14="http://schemas.microsoft.com/office/powerpoint/2010/main" val="1968288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sense, we have lost connection to our authentic hearts; the deeper heart beyond the physical organ (whatever this heart may be). </a:t>
            </a:r>
          </a:p>
        </p:txBody>
      </p:sp>
      <p:sp>
        <p:nvSpPr>
          <p:cNvPr id="4" name="Slide Number Placeholder 3"/>
          <p:cNvSpPr>
            <a:spLocks noGrp="1"/>
          </p:cNvSpPr>
          <p:nvPr>
            <p:ph type="sldNum" sz="quarter" idx="5"/>
          </p:nvPr>
        </p:nvSpPr>
        <p:spPr/>
        <p:txBody>
          <a:bodyPr/>
          <a:lstStyle/>
          <a:p>
            <a:fld id="{3B56D961-63D7-4E6C-BE85-2B4FE3D05CB5}" type="slidenum">
              <a:rPr lang="en-GB" smtClean="0"/>
              <a:t>8</a:t>
            </a:fld>
            <a:endParaRPr lang="en-GB"/>
          </a:p>
        </p:txBody>
      </p:sp>
    </p:spTree>
    <p:extLst>
      <p:ext uri="{BB962C8B-B14F-4D97-AF65-F5344CB8AC3E}">
        <p14:creationId xmlns:p14="http://schemas.microsoft.com/office/powerpoint/2010/main" val="2116648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07E1-B637-4F0B-8800-2C506329FB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2EEE88-B2DA-4C33-857C-67A97B400D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D2DA9E-2CD0-41FE-99A8-3E6025AA0DD7}"/>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5" name="Footer Placeholder 4">
            <a:extLst>
              <a:ext uri="{FF2B5EF4-FFF2-40B4-BE49-F238E27FC236}">
                <a16:creationId xmlns:a16="http://schemas.microsoft.com/office/drawing/2014/main" id="{531AD093-1AA6-4D06-AB11-49D01E3A82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85CDB9-0F75-4782-87E4-EBFF23E4509A}"/>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230816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EE3C7-29E9-4F38-A9BE-B178C3824E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893D0E-77CC-48EB-9EA9-4B095D4AC6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E15783-B33A-4719-B910-7382A10978BE}"/>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5" name="Footer Placeholder 4">
            <a:extLst>
              <a:ext uri="{FF2B5EF4-FFF2-40B4-BE49-F238E27FC236}">
                <a16:creationId xmlns:a16="http://schemas.microsoft.com/office/drawing/2014/main" id="{1C1114D8-2E49-4FB1-9CA2-F91F3B1856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CC58C-1565-418C-8602-0351E94E12E7}"/>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493622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C8563-2A59-4A2D-98EF-2970669D28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208B35-EB5B-4445-8BEB-6DEA604B34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B944C-82A8-4735-8B51-100E67B4EF6C}"/>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5" name="Footer Placeholder 4">
            <a:extLst>
              <a:ext uri="{FF2B5EF4-FFF2-40B4-BE49-F238E27FC236}">
                <a16:creationId xmlns:a16="http://schemas.microsoft.com/office/drawing/2014/main" id="{08A94CDF-81AE-48F7-80B8-CFE432AD04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CA2F4D-D403-4EDF-95E6-5A5E00A84C76}"/>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313786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19F1-30A7-4570-AAA2-8D6EA18997A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2343EE-E422-42A6-950E-A688E38823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CCE12F-E859-41E9-A4C3-DD238F7400B6}"/>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5" name="Footer Placeholder 4">
            <a:extLst>
              <a:ext uri="{FF2B5EF4-FFF2-40B4-BE49-F238E27FC236}">
                <a16:creationId xmlns:a16="http://schemas.microsoft.com/office/drawing/2014/main" id="{6C3DF6DC-B1C7-4130-AEA6-F64544BF0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F07977-272D-40D6-857E-3E55BED1533E}"/>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713772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4BC5-4423-4E1B-95C4-560024A132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8F405C1-D1DC-45D7-A985-5D72FF150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AB8500-2E57-490A-A81B-112FB2045CC4}"/>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5" name="Footer Placeholder 4">
            <a:extLst>
              <a:ext uri="{FF2B5EF4-FFF2-40B4-BE49-F238E27FC236}">
                <a16:creationId xmlns:a16="http://schemas.microsoft.com/office/drawing/2014/main" id="{F8003BE3-F3E1-4346-8FBA-23F2201A6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5FEA99-B917-488A-ADAD-B28108DE2F6C}"/>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773775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7320F-AD6A-4625-9BD8-D30A56FFAF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327AC1-3278-4733-84FF-5FFA959416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FA21C61-597F-4C32-B6A1-5B99E34143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A77D08-CBD9-4190-849A-4997753A1E53}"/>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6" name="Footer Placeholder 5">
            <a:extLst>
              <a:ext uri="{FF2B5EF4-FFF2-40B4-BE49-F238E27FC236}">
                <a16:creationId xmlns:a16="http://schemas.microsoft.com/office/drawing/2014/main" id="{AAE7419D-6E06-4925-B938-97882D2C51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0B2D7B-205D-41A0-8AE1-878EE7ECDB83}"/>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791998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25A11-3E25-4096-9707-620E438250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DD46A0-3275-49A8-9A4C-C87CD02DC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A3A589-896E-4527-B673-2AF782061D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5D99F85-9BB4-4CC8-AB8B-84F1BAC814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34A4EA-CA87-4150-84D6-8CD86B6C76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106EA0-BA71-4B38-8FD0-E20E86007454}"/>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8" name="Footer Placeholder 7">
            <a:extLst>
              <a:ext uri="{FF2B5EF4-FFF2-40B4-BE49-F238E27FC236}">
                <a16:creationId xmlns:a16="http://schemas.microsoft.com/office/drawing/2014/main" id="{98E22201-2A4E-410C-AD69-CCA6517283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C30060-48AB-4649-BB33-7E0807715CE5}"/>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42794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7F76-A996-4FDD-BE67-EAD384E8BF7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5A86EC8-64F3-411D-8A58-D4F2587B1975}"/>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4" name="Footer Placeholder 3">
            <a:extLst>
              <a:ext uri="{FF2B5EF4-FFF2-40B4-BE49-F238E27FC236}">
                <a16:creationId xmlns:a16="http://schemas.microsoft.com/office/drawing/2014/main" id="{94EDACAB-5956-4A55-A6DE-2F1AFB78E9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67EA33-2A26-4F8D-BE01-353C59EED771}"/>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1160633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B14F00-ED6E-4FF3-BDF9-215386170A0F}"/>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3" name="Footer Placeholder 2">
            <a:extLst>
              <a:ext uri="{FF2B5EF4-FFF2-40B4-BE49-F238E27FC236}">
                <a16:creationId xmlns:a16="http://schemas.microsoft.com/office/drawing/2014/main" id="{3B43C133-3689-4901-8FA1-4BE18246830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E12627-B401-48D6-86B6-C4A30B713104}"/>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242562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DA13-F0A4-4921-8FBB-D39F097085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D052A79-12F1-471A-8F55-C4F917271E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48C531-B40B-478C-9E91-69E51D9AE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78EEF1-1F51-4B41-AB10-9C9F193DAC2D}"/>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6" name="Footer Placeholder 5">
            <a:extLst>
              <a:ext uri="{FF2B5EF4-FFF2-40B4-BE49-F238E27FC236}">
                <a16:creationId xmlns:a16="http://schemas.microsoft.com/office/drawing/2014/main" id="{981E45CA-230D-4F58-84E5-742A193A5A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F8496C-C330-4A1C-83AD-384C75697730}"/>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2008674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9ED99-5B8B-4F40-8CFC-CEC7F82E1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BADA20D-7ED3-4A59-AEAF-1A3DEC2B0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9E1A0E8-4C4F-4A67-92AF-2B1F406B6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93FF48-5054-4F17-AB5D-0C2F6DC4EBEC}"/>
              </a:ext>
            </a:extLst>
          </p:cNvPr>
          <p:cNvSpPr>
            <a:spLocks noGrp="1"/>
          </p:cNvSpPr>
          <p:nvPr>
            <p:ph type="dt" sz="half" idx="10"/>
          </p:nvPr>
        </p:nvSpPr>
        <p:spPr/>
        <p:txBody>
          <a:bodyPr/>
          <a:lstStyle/>
          <a:p>
            <a:fld id="{52995C73-3180-4638-BFF4-FA579DA2FC9B}" type="datetimeFigureOut">
              <a:rPr lang="en-GB" smtClean="0"/>
              <a:t>28/11/2020</a:t>
            </a:fld>
            <a:endParaRPr lang="en-GB"/>
          </a:p>
        </p:txBody>
      </p:sp>
      <p:sp>
        <p:nvSpPr>
          <p:cNvPr id="6" name="Footer Placeholder 5">
            <a:extLst>
              <a:ext uri="{FF2B5EF4-FFF2-40B4-BE49-F238E27FC236}">
                <a16:creationId xmlns:a16="http://schemas.microsoft.com/office/drawing/2014/main" id="{8BD82FC8-0CC8-4723-BA40-AC0F2E927C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9182C8-66E8-4613-8E38-965A6FB44E8E}"/>
              </a:ext>
            </a:extLst>
          </p:cNvPr>
          <p:cNvSpPr>
            <a:spLocks noGrp="1"/>
          </p:cNvSpPr>
          <p:nvPr>
            <p:ph type="sldNum" sz="quarter" idx="12"/>
          </p:nvPr>
        </p:nvSpPr>
        <p:spPr/>
        <p:txBody>
          <a:bodyPr/>
          <a:lstStyle/>
          <a:p>
            <a:fld id="{CF150723-215B-43A6-874E-1F5EC67AD88E}" type="slidenum">
              <a:rPr lang="en-GB" smtClean="0"/>
              <a:t>‹#›</a:t>
            </a:fld>
            <a:endParaRPr lang="en-GB"/>
          </a:p>
        </p:txBody>
      </p:sp>
    </p:spTree>
    <p:extLst>
      <p:ext uri="{BB962C8B-B14F-4D97-AF65-F5344CB8AC3E}">
        <p14:creationId xmlns:p14="http://schemas.microsoft.com/office/powerpoint/2010/main" val="1671286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CEE8D9E-5D18-4501-84EF-C1F8014485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DC6C6E9-3D20-4B61-9380-E864F9F3A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4D4E4-617A-4B2C-898C-3840B03E9E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95C73-3180-4638-BFF4-FA579DA2FC9B}" type="datetimeFigureOut">
              <a:rPr lang="en-GB" smtClean="0"/>
              <a:t>28/11/2020</a:t>
            </a:fld>
            <a:endParaRPr lang="en-GB"/>
          </a:p>
        </p:txBody>
      </p:sp>
      <p:sp>
        <p:nvSpPr>
          <p:cNvPr id="5" name="Footer Placeholder 4">
            <a:extLst>
              <a:ext uri="{FF2B5EF4-FFF2-40B4-BE49-F238E27FC236}">
                <a16:creationId xmlns:a16="http://schemas.microsoft.com/office/drawing/2014/main" id="{AEBB0063-AAD4-468D-8045-FAE2D04C27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47CB3AF-ACE7-44CD-8FD7-16D6886C9D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150723-215B-43A6-874E-1F5EC67AD88E}" type="slidenum">
              <a:rPr lang="en-GB" smtClean="0"/>
              <a:t>‹#›</a:t>
            </a:fld>
            <a:endParaRPr lang="en-GB"/>
          </a:p>
        </p:txBody>
      </p:sp>
    </p:spTree>
    <p:extLst>
      <p:ext uri="{BB962C8B-B14F-4D97-AF65-F5344CB8AC3E}">
        <p14:creationId xmlns:p14="http://schemas.microsoft.com/office/powerpoint/2010/main" val="3078764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mailto:louiselivingstone@heartsenseresearch.co.u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4" name="Picture 3" descr="A picture containing water, sitting, person, person&#10;&#10;Description automatically generated">
            <a:extLst>
              <a:ext uri="{FF2B5EF4-FFF2-40B4-BE49-F238E27FC236}">
                <a16:creationId xmlns:a16="http://schemas.microsoft.com/office/drawing/2014/main" id="{2628E8B0-6481-4ED5-AA29-7DD76732E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853" y="1996594"/>
            <a:ext cx="6174290" cy="2693041"/>
          </a:xfrm>
          <a:prstGeom prst="rect">
            <a:avLst/>
          </a:prstGeom>
          <a:effectLst>
            <a:outerShdw blurRad="50800" dist="50800" dir="5400000" algn="ctr" rotWithShape="0">
              <a:schemeClr val="bg2">
                <a:lumMod val="50000"/>
                <a:alpha val="85000"/>
              </a:schemeClr>
            </a:outerShdw>
          </a:effectLst>
        </p:spPr>
      </p:pic>
      <p:sp>
        <p:nvSpPr>
          <p:cNvPr id="7" name="TextBox 6">
            <a:extLst>
              <a:ext uri="{FF2B5EF4-FFF2-40B4-BE49-F238E27FC236}">
                <a16:creationId xmlns:a16="http://schemas.microsoft.com/office/drawing/2014/main" id="{E0DCAD1A-7C6C-41BD-BD16-10CBA05C1699}"/>
              </a:ext>
            </a:extLst>
          </p:cNvPr>
          <p:cNvSpPr txBox="1"/>
          <p:nvPr/>
        </p:nvSpPr>
        <p:spPr>
          <a:xfrm>
            <a:off x="642551" y="469557"/>
            <a:ext cx="11195222" cy="1323439"/>
          </a:xfrm>
          <a:prstGeom prst="rect">
            <a:avLst/>
          </a:prstGeom>
          <a:noFill/>
        </p:spPr>
        <p:txBody>
          <a:bodyPr wrap="square" rtlCol="0">
            <a:spAutoFit/>
          </a:bodyPr>
          <a:lstStyle/>
          <a:p>
            <a:pPr algn="ctr"/>
            <a:r>
              <a:rPr lang="en-GB" sz="4000" b="1" dirty="0">
                <a:solidFill>
                  <a:schemeClr val="tx2">
                    <a:lumMod val="50000"/>
                  </a:schemeClr>
                </a:solidFill>
                <a:latin typeface="Signika" panose="02010003020600000004" pitchFamily="2" charset="0"/>
              </a:rPr>
              <a:t>Beyond Flatland – Transformative Ways of Knowing</a:t>
            </a:r>
          </a:p>
        </p:txBody>
      </p:sp>
      <p:sp>
        <p:nvSpPr>
          <p:cNvPr id="10" name="TextBox 9">
            <a:extLst>
              <a:ext uri="{FF2B5EF4-FFF2-40B4-BE49-F238E27FC236}">
                <a16:creationId xmlns:a16="http://schemas.microsoft.com/office/drawing/2014/main" id="{CE5B27EE-ED9F-4CEB-90F6-F20038F6EFF8}"/>
              </a:ext>
            </a:extLst>
          </p:cNvPr>
          <p:cNvSpPr txBox="1"/>
          <p:nvPr/>
        </p:nvSpPr>
        <p:spPr>
          <a:xfrm>
            <a:off x="1178009" y="4985083"/>
            <a:ext cx="9835979" cy="1323439"/>
          </a:xfrm>
          <a:prstGeom prst="rect">
            <a:avLst/>
          </a:prstGeom>
          <a:noFill/>
        </p:spPr>
        <p:txBody>
          <a:bodyPr wrap="square" rtlCol="0">
            <a:spAutoFit/>
          </a:bodyPr>
          <a:lstStyle/>
          <a:p>
            <a:pPr algn="ctr"/>
            <a:r>
              <a:rPr lang="en-GB" sz="3400" b="1" dirty="0">
                <a:solidFill>
                  <a:schemeClr val="accent6">
                    <a:lumMod val="50000"/>
                  </a:schemeClr>
                </a:solidFill>
                <a:latin typeface="Signika" panose="02010003020600000004" pitchFamily="2" charset="0"/>
              </a:rPr>
              <a:t>Louise Livingstone, PhD</a:t>
            </a:r>
          </a:p>
          <a:p>
            <a:pPr algn="ctr"/>
            <a:endParaRPr lang="en-GB" sz="1200" b="1" dirty="0">
              <a:solidFill>
                <a:schemeClr val="accent6">
                  <a:lumMod val="50000"/>
                </a:schemeClr>
              </a:solidFill>
              <a:latin typeface="Signika" panose="02010003020600000004" pitchFamily="2" charset="0"/>
            </a:endParaRPr>
          </a:p>
          <a:p>
            <a:pPr algn="ctr"/>
            <a:r>
              <a:rPr lang="en-GB" sz="3400" b="1" dirty="0">
                <a:solidFill>
                  <a:schemeClr val="accent6">
                    <a:lumMod val="50000"/>
                  </a:schemeClr>
                </a:solidFill>
                <a:latin typeface="Signika" panose="02010003020600000004" pitchFamily="2" charset="0"/>
              </a:rPr>
              <a:t>Goethean Enquiry &amp; Heart Sense</a:t>
            </a:r>
          </a:p>
        </p:txBody>
      </p:sp>
    </p:spTree>
    <p:extLst>
      <p:ext uri="{BB962C8B-B14F-4D97-AF65-F5344CB8AC3E}">
        <p14:creationId xmlns:p14="http://schemas.microsoft.com/office/powerpoint/2010/main" val="4262181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6" name="Picture 5" descr="A close up of a sign&#10;&#10;Description automatically generated">
            <a:extLst>
              <a:ext uri="{FF2B5EF4-FFF2-40B4-BE49-F238E27FC236}">
                <a16:creationId xmlns:a16="http://schemas.microsoft.com/office/drawing/2014/main" id="{CCD9FCB3-D2D4-406D-8355-85D013046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51" y="2397039"/>
            <a:ext cx="1548351" cy="1238250"/>
          </a:xfrm>
          <a:prstGeom prst="rect">
            <a:avLst/>
          </a:prstGeom>
        </p:spPr>
      </p:pic>
      <p:sp>
        <p:nvSpPr>
          <p:cNvPr id="9" name="Title 1">
            <a:extLst>
              <a:ext uri="{FF2B5EF4-FFF2-40B4-BE49-F238E27FC236}">
                <a16:creationId xmlns:a16="http://schemas.microsoft.com/office/drawing/2014/main" id="{73CFB67E-2BBD-41A9-85C2-19EB477F45EB}"/>
              </a:ext>
            </a:extLst>
          </p:cNvPr>
          <p:cNvSpPr txBox="1">
            <a:spLocks/>
          </p:cNvSpPr>
          <p:nvPr/>
        </p:nvSpPr>
        <p:spPr>
          <a:xfrm>
            <a:off x="3191971" y="1649941"/>
            <a:ext cx="7769541" cy="11860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b="1" dirty="0">
              <a:solidFill>
                <a:schemeClr val="bg1"/>
              </a:solidFill>
            </a:endParaRPr>
          </a:p>
          <a:p>
            <a:r>
              <a:rPr lang="en-GB" sz="3800" b="1" u="sng" dirty="0">
                <a:solidFill>
                  <a:srgbClr val="002060"/>
                </a:solidFill>
                <a:latin typeface="Signika" panose="02010003020600000004" pitchFamily="2" charset="0"/>
              </a:rPr>
              <a:t>www.mythcosmologysacred.com</a:t>
            </a:r>
          </a:p>
        </p:txBody>
      </p:sp>
      <p:pic>
        <p:nvPicPr>
          <p:cNvPr id="5" name="Picture 4" descr="Logo, company name&#10;&#10;Description automatically generated">
            <a:extLst>
              <a:ext uri="{FF2B5EF4-FFF2-40B4-BE49-F238E27FC236}">
                <a16:creationId xmlns:a16="http://schemas.microsoft.com/office/drawing/2014/main" id="{9C907C1C-922D-4F83-B4A6-9A7BD9B4EA28}"/>
              </a:ext>
            </a:extLst>
          </p:cNvPr>
          <p:cNvPicPr>
            <a:picLocks noChangeAspect="1"/>
          </p:cNvPicPr>
          <p:nvPr/>
        </p:nvPicPr>
        <p:blipFill rotWithShape="1">
          <a:blip r:embed="rId3">
            <a:extLst>
              <a:ext uri="{28A0092B-C50C-407E-A947-70E740481C1C}">
                <a14:useLocalDpi xmlns:a14="http://schemas.microsoft.com/office/drawing/2010/main" val="0"/>
              </a:ext>
            </a:extLst>
          </a:blip>
          <a:srcRect t="15080" r="1248" b="25997"/>
          <a:stretch/>
        </p:blipFill>
        <p:spPr>
          <a:xfrm>
            <a:off x="269094" y="4918216"/>
            <a:ext cx="2384266" cy="1422632"/>
          </a:xfrm>
          <a:prstGeom prst="rect">
            <a:avLst/>
          </a:prstGeom>
        </p:spPr>
      </p:pic>
      <p:sp>
        <p:nvSpPr>
          <p:cNvPr id="8" name="TextBox 7">
            <a:extLst>
              <a:ext uri="{FF2B5EF4-FFF2-40B4-BE49-F238E27FC236}">
                <a16:creationId xmlns:a16="http://schemas.microsoft.com/office/drawing/2014/main" id="{0ECCC513-743F-491B-8D1C-9ED2E7F1179E}"/>
              </a:ext>
            </a:extLst>
          </p:cNvPr>
          <p:cNvSpPr txBox="1"/>
          <p:nvPr/>
        </p:nvSpPr>
        <p:spPr>
          <a:xfrm>
            <a:off x="3191971" y="4388341"/>
            <a:ext cx="7565721" cy="677108"/>
          </a:xfrm>
          <a:prstGeom prst="rect">
            <a:avLst/>
          </a:prstGeom>
          <a:noFill/>
        </p:spPr>
        <p:txBody>
          <a:bodyPr wrap="square" rtlCol="0">
            <a:spAutoFit/>
          </a:bodyPr>
          <a:lstStyle/>
          <a:p>
            <a:r>
              <a:rPr lang="en-GB" sz="3800" b="1" u="sng" dirty="0">
                <a:solidFill>
                  <a:srgbClr val="002060"/>
                </a:solidFill>
                <a:latin typeface="Signika" panose="02010003020600000004" pitchFamily="2" charset="0"/>
              </a:rPr>
              <a:t>www.heartsenseresearch.co.uk</a:t>
            </a:r>
          </a:p>
        </p:txBody>
      </p:sp>
      <p:sp>
        <p:nvSpPr>
          <p:cNvPr id="10" name="TextBox 9">
            <a:extLst>
              <a:ext uri="{FF2B5EF4-FFF2-40B4-BE49-F238E27FC236}">
                <a16:creationId xmlns:a16="http://schemas.microsoft.com/office/drawing/2014/main" id="{87EEC736-1F0E-4513-ADFA-8B75BF26EE20}"/>
              </a:ext>
            </a:extLst>
          </p:cNvPr>
          <p:cNvSpPr txBox="1"/>
          <p:nvPr/>
        </p:nvSpPr>
        <p:spPr>
          <a:xfrm>
            <a:off x="891822" y="530578"/>
            <a:ext cx="8895645" cy="707886"/>
          </a:xfrm>
          <a:prstGeom prst="rect">
            <a:avLst/>
          </a:prstGeom>
          <a:noFill/>
        </p:spPr>
        <p:txBody>
          <a:bodyPr wrap="square" rtlCol="0">
            <a:spAutoFit/>
          </a:bodyPr>
          <a:lstStyle/>
          <a:p>
            <a:r>
              <a:rPr lang="en-GB" sz="4000" b="1" dirty="0">
                <a:solidFill>
                  <a:schemeClr val="accent6">
                    <a:lumMod val="50000"/>
                  </a:schemeClr>
                </a:solidFill>
                <a:latin typeface="Signika" panose="02010003020600000004" pitchFamily="2" charset="0"/>
              </a:rPr>
              <a:t>Thank you for taking part today…</a:t>
            </a:r>
          </a:p>
        </p:txBody>
      </p:sp>
      <p:sp>
        <p:nvSpPr>
          <p:cNvPr id="2" name="TextBox 1">
            <a:extLst>
              <a:ext uri="{FF2B5EF4-FFF2-40B4-BE49-F238E27FC236}">
                <a16:creationId xmlns:a16="http://schemas.microsoft.com/office/drawing/2014/main" id="{996FEC22-0284-4E7C-936E-385B68F8DF28}"/>
              </a:ext>
            </a:extLst>
          </p:cNvPr>
          <p:cNvSpPr txBox="1"/>
          <p:nvPr/>
        </p:nvSpPr>
        <p:spPr>
          <a:xfrm>
            <a:off x="3191971" y="5336970"/>
            <a:ext cx="8730935" cy="1446550"/>
          </a:xfrm>
          <a:prstGeom prst="rect">
            <a:avLst/>
          </a:prstGeom>
          <a:noFill/>
        </p:spPr>
        <p:txBody>
          <a:bodyPr wrap="square" rtlCol="0">
            <a:spAutoFit/>
          </a:bodyPr>
          <a:lstStyle/>
          <a:p>
            <a:r>
              <a:rPr lang="en-GB" sz="2200" b="1" dirty="0">
                <a:solidFill>
                  <a:srgbClr val="002060"/>
                </a:solidFill>
                <a:latin typeface="Signika" panose="02010003020600000004" pitchFamily="2" charset="0"/>
              </a:rPr>
              <a:t>Heart Sense personal development groups via Zoom, beginning 1</a:t>
            </a:r>
            <a:r>
              <a:rPr lang="en-GB" sz="2200" b="1" baseline="30000" dirty="0">
                <a:solidFill>
                  <a:srgbClr val="002060"/>
                </a:solidFill>
                <a:latin typeface="Signika" panose="02010003020600000004" pitchFamily="2" charset="0"/>
              </a:rPr>
              <a:t>st</a:t>
            </a:r>
            <a:r>
              <a:rPr lang="en-GB" sz="2200" b="1" dirty="0">
                <a:solidFill>
                  <a:srgbClr val="002060"/>
                </a:solidFill>
                <a:latin typeface="Signika" panose="02010003020600000004" pitchFamily="2" charset="0"/>
              </a:rPr>
              <a:t> February 2021 (fortnightly, 7.30 – 9pm). For more information &amp; to express your interest, please email: </a:t>
            </a:r>
            <a:r>
              <a:rPr lang="en-GB" sz="2200" b="1" dirty="0">
                <a:solidFill>
                  <a:schemeClr val="accent5">
                    <a:lumMod val="75000"/>
                  </a:schemeClr>
                </a:solidFill>
                <a:latin typeface="Signika" panose="02010003020600000004" pitchFamily="2" charset="0"/>
                <a:hlinkClick r:id="rId4">
                  <a:extLst>
                    <a:ext uri="{A12FA001-AC4F-418D-AE19-62706E023703}">
                      <ahyp:hlinkClr xmlns:ahyp="http://schemas.microsoft.com/office/drawing/2018/hyperlinkcolor" val="tx"/>
                    </a:ext>
                  </a:extLst>
                </a:hlinkClick>
              </a:rPr>
              <a:t>louiselivingstone@heartsenseresearch.co.uk</a:t>
            </a:r>
            <a:r>
              <a:rPr lang="en-GB" sz="2200" b="1" dirty="0">
                <a:solidFill>
                  <a:schemeClr val="accent5">
                    <a:lumMod val="75000"/>
                  </a:schemeClr>
                </a:solidFill>
                <a:latin typeface="Signika" panose="02010003020600000004" pitchFamily="2" charset="0"/>
              </a:rPr>
              <a:t> </a:t>
            </a:r>
          </a:p>
        </p:txBody>
      </p:sp>
    </p:spTree>
    <p:extLst>
      <p:ext uri="{BB962C8B-B14F-4D97-AF65-F5344CB8AC3E}">
        <p14:creationId xmlns:p14="http://schemas.microsoft.com/office/powerpoint/2010/main" val="93125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E8C0C-3AC9-48F1-B0F9-2D8DDEB3BE26}"/>
              </a:ext>
            </a:extLst>
          </p:cNvPr>
          <p:cNvSpPr>
            <a:spLocks noGrp="1"/>
          </p:cNvSpPr>
          <p:nvPr>
            <p:ph type="title"/>
          </p:nvPr>
        </p:nvSpPr>
        <p:spPr>
          <a:xfrm>
            <a:off x="344774" y="0"/>
            <a:ext cx="10515600" cy="1325563"/>
          </a:xfrm>
        </p:spPr>
        <p:txBody>
          <a:bodyPr/>
          <a:lstStyle/>
          <a:p>
            <a:r>
              <a:rPr lang="en-GB" b="1" dirty="0">
                <a:solidFill>
                  <a:schemeClr val="accent1">
                    <a:lumMod val="50000"/>
                  </a:schemeClr>
                </a:solidFill>
                <a:latin typeface="Signika" panose="02010003020600000004" pitchFamily="2" charset="0"/>
              </a:rPr>
              <a:t>References</a:t>
            </a:r>
          </a:p>
        </p:txBody>
      </p:sp>
      <p:sp>
        <p:nvSpPr>
          <p:cNvPr id="3" name="Content Placeholder 2">
            <a:extLst>
              <a:ext uri="{FF2B5EF4-FFF2-40B4-BE49-F238E27FC236}">
                <a16:creationId xmlns:a16="http://schemas.microsoft.com/office/drawing/2014/main" id="{CF554759-281C-49C1-9FBA-C3000BC9AF54}"/>
              </a:ext>
            </a:extLst>
          </p:cNvPr>
          <p:cNvSpPr>
            <a:spLocks noGrp="1"/>
          </p:cNvSpPr>
          <p:nvPr>
            <p:ph idx="1"/>
          </p:nvPr>
        </p:nvSpPr>
        <p:spPr>
          <a:xfrm>
            <a:off x="344774" y="1062636"/>
            <a:ext cx="11572406" cy="5507497"/>
          </a:xfrm>
        </p:spPr>
        <p:txBody>
          <a:bodyPr>
            <a:normAutofit fontScale="92500" lnSpcReduction="10000"/>
          </a:bodyPr>
          <a:lstStyle/>
          <a:p>
            <a:pPr>
              <a:lnSpc>
                <a:spcPct val="120000"/>
              </a:lnSpc>
              <a:spcAft>
                <a:spcPts val="800"/>
              </a:spcAft>
            </a:pP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Corbin, H. (1997) </a:t>
            </a:r>
            <a:r>
              <a:rPr lang="en-GB" sz="1800" i="1"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Alone with the Alone: Creative Imagination in the Sufism of Ibn Arabi</a:t>
            </a: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 New Jersey: Princeton University Press.</a:t>
            </a:r>
          </a:p>
          <a:p>
            <a:pPr>
              <a:lnSpc>
                <a:spcPct val="120000"/>
              </a:lnSpc>
              <a:spcAft>
                <a:spcPts val="800"/>
              </a:spcAft>
            </a:pP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Hillman, J. (2007) </a:t>
            </a:r>
            <a:r>
              <a:rPr lang="en-GB" sz="1800" i="1"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The Thought of the Heart and The Soul of the World</a:t>
            </a: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 5th reprint. New York: Spring Publications.</a:t>
            </a:r>
          </a:p>
          <a:p>
            <a:pPr>
              <a:lnSpc>
                <a:spcPct val="120000"/>
              </a:lnSpc>
              <a:spcAft>
                <a:spcPts val="800"/>
              </a:spcAft>
            </a:pP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Holdrege, C. (2005). Doing Goethean Science. </a:t>
            </a:r>
            <a:r>
              <a:rPr lang="en-GB" sz="1800" i="1"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Janus Head</a:t>
            </a: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 </a:t>
            </a:r>
            <a:r>
              <a:rPr lang="en-GB" sz="1800" i="1"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8 </a:t>
            </a: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(1), 27–52</a:t>
            </a:r>
          </a:p>
          <a:p>
            <a:pPr>
              <a:lnSpc>
                <a:spcPct val="120000"/>
              </a:lnSpc>
              <a:spcAft>
                <a:spcPts val="800"/>
              </a:spcAft>
            </a:pP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Kripal, J. (2019) </a:t>
            </a:r>
            <a:r>
              <a:rPr lang="en-GB" sz="1800" i="1"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The Flip: Epiphanies of Mind and the Future of Knowledge</a:t>
            </a: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 New York: Bellevue Literary Press.</a:t>
            </a:r>
          </a:p>
          <a:p>
            <a:pPr>
              <a:lnSpc>
                <a:spcPct val="120000"/>
              </a:lnSpc>
              <a:spcAft>
                <a:spcPts val="800"/>
              </a:spcAft>
            </a:pPr>
            <a:r>
              <a:rPr lang="en-GB" sz="1800"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Livingstone, L. (2019) </a:t>
            </a:r>
            <a:r>
              <a:rPr lang="en-GB" sz="1800" i="1"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How can the thought of the heart offer effective ways of engaging with conflict? An imaginal and reflexive study.</a:t>
            </a:r>
            <a:r>
              <a:rPr lang="en-GB" sz="1800"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 PhD. Canterbury Christ Church University.</a:t>
            </a:r>
            <a:endPar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endParaRPr>
          </a:p>
          <a:p>
            <a:pPr>
              <a:lnSpc>
                <a:spcPct val="120000"/>
              </a:lnSpc>
              <a:spcAft>
                <a:spcPts val="800"/>
              </a:spcAft>
            </a:pPr>
            <a:r>
              <a:rPr lang="en-GB" sz="1800" dirty="0" err="1">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Naydler</a:t>
            </a:r>
            <a:r>
              <a:rPr lang="en-GB" sz="1800"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 J. (2009). </a:t>
            </a:r>
            <a:r>
              <a:rPr lang="en-GB" sz="1800" i="1"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Goethe on Science – An Anthology of Goethe’s Scientific Writings. </a:t>
            </a:r>
            <a:r>
              <a:rPr lang="en-GB" sz="1800"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Edinburgh: Floris Books.</a:t>
            </a:r>
            <a:endPar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endParaRPr>
          </a:p>
          <a:p>
            <a:pPr>
              <a:lnSpc>
                <a:spcPct val="120000"/>
              </a:lnSpc>
              <a:spcAft>
                <a:spcPts val="800"/>
              </a:spcAft>
            </a:pPr>
            <a:r>
              <a:rPr lang="en-GB" sz="1800" dirty="0" err="1">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Romanyshyn</a:t>
            </a: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 R. (2013) </a:t>
            </a:r>
            <a:r>
              <a:rPr lang="en-GB" sz="1800" i="1"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The Wounded Researcher - Research with Soul in Mind</a:t>
            </a:r>
            <a:r>
              <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 New Orleans: Spring Journal Inc.</a:t>
            </a:r>
          </a:p>
          <a:p>
            <a:pPr>
              <a:lnSpc>
                <a:spcPct val="120000"/>
              </a:lnSpc>
              <a:spcAft>
                <a:spcPts val="800"/>
              </a:spcAft>
            </a:pPr>
            <a:r>
              <a:rPr lang="en-GB" sz="1800"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Stirk, J. (2015) </a:t>
            </a:r>
            <a:r>
              <a:rPr lang="en-GB" sz="1800" i="1"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The Original Body - </a:t>
            </a:r>
            <a:r>
              <a:rPr lang="en-GB" sz="1800" i="1" dirty="0">
                <a:solidFill>
                  <a:schemeClr val="accent1">
                    <a:lumMod val="50000"/>
                  </a:schemeClr>
                </a:solidFill>
                <a:effectLst/>
                <a:latin typeface="Signika" panose="02010003020600000004" pitchFamily="2" charset="0"/>
                <a:ea typeface="Calibri" panose="020F0502020204030204" pitchFamily="34" charset="0"/>
                <a:cs typeface="Arial" panose="020B0604020202020204" pitchFamily="34" charset="0"/>
              </a:rPr>
              <a:t>Primal Movement for Yoga Teachers</a:t>
            </a:r>
            <a:r>
              <a:rPr lang="en-GB" sz="1800"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 Scotland: Handspring Publishing.</a:t>
            </a:r>
            <a:endPar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endParaRPr>
          </a:p>
          <a:p>
            <a:pPr>
              <a:lnSpc>
                <a:spcPct val="120000"/>
              </a:lnSpc>
              <a:spcAft>
                <a:spcPts val="800"/>
              </a:spcAft>
            </a:pPr>
            <a:r>
              <a:rPr lang="en-GB" sz="1800"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Weber, A. (2016) </a:t>
            </a:r>
            <a:r>
              <a:rPr lang="en-GB" sz="1800" i="1"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The Biology of Wonder – Aliveness, Feeling and the Metamorphosis of Science.</a:t>
            </a:r>
            <a:r>
              <a:rPr lang="en-GB" sz="1800" dirty="0">
                <a:solidFill>
                  <a:schemeClr val="accent1">
                    <a:lumMod val="50000"/>
                  </a:schemeClr>
                </a:solidFill>
                <a:effectLst/>
                <a:latin typeface="Signika" panose="02010003020600000004" pitchFamily="2" charset="0"/>
                <a:ea typeface="Calibri" panose="020F0502020204030204" pitchFamily="34" charset="0"/>
                <a:cs typeface="Segoe UI Historic" panose="020B0502040204020203" pitchFamily="34" charset="0"/>
              </a:rPr>
              <a:t> British Columbia: New Society Publishers</a:t>
            </a:r>
            <a:endParaRPr lang="en-GB" sz="1800"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977509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DD9A5-9C1D-47EA-96BE-A50268154ABC}"/>
              </a:ext>
            </a:extLst>
          </p:cNvPr>
          <p:cNvSpPr>
            <a:spLocks noGrp="1"/>
          </p:cNvSpPr>
          <p:nvPr>
            <p:ph idx="1"/>
          </p:nvPr>
        </p:nvSpPr>
        <p:spPr>
          <a:xfrm>
            <a:off x="838200" y="914400"/>
            <a:ext cx="10515600" cy="5262563"/>
          </a:xfrm>
        </p:spPr>
        <p:txBody>
          <a:bodyPr>
            <a:normAutofit lnSpcReduction="10000"/>
          </a:bodyPr>
          <a:lstStyle/>
          <a:p>
            <a:r>
              <a:rPr lang="en-GB" sz="2800" dirty="0">
                <a:solidFill>
                  <a:schemeClr val="accent1">
                    <a:lumMod val="50000"/>
                  </a:schemeClr>
                </a:solidFill>
                <a:latin typeface="Signika" panose="02010003020600000004" pitchFamily="2" charset="0"/>
              </a:rPr>
              <a:t>Goethe said, ‘If you cannot find words to describe it yo</a:t>
            </a:r>
            <a:r>
              <a:rPr lang="en-GB" dirty="0">
                <a:solidFill>
                  <a:schemeClr val="accent1">
                    <a:lumMod val="50000"/>
                  </a:schemeClr>
                </a:solidFill>
                <a:latin typeface="Signika" panose="02010003020600000004" pitchFamily="2" charset="0"/>
              </a:rPr>
              <a:t>u are on the right path.’ Einstein commented, ‘The most beautiful thing we can experience is the mysterious, it is the source of all true art and science.’ </a:t>
            </a:r>
            <a:r>
              <a:rPr lang="en-GB" dirty="0" err="1">
                <a:solidFill>
                  <a:schemeClr val="accent1">
                    <a:lumMod val="50000"/>
                  </a:schemeClr>
                </a:solidFill>
                <a:latin typeface="Signika" panose="02010003020600000004" pitchFamily="2" charset="0"/>
              </a:rPr>
              <a:t>Krishnamurti</a:t>
            </a:r>
            <a:r>
              <a:rPr lang="en-GB" dirty="0">
                <a:solidFill>
                  <a:schemeClr val="accent1">
                    <a:lumMod val="50000"/>
                  </a:schemeClr>
                </a:solidFill>
                <a:latin typeface="Signika" panose="02010003020600000004" pitchFamily="2" charset="0"/>
              </a:rPr>
              <a:t> taught that releasing ourselves from the grip of ‘what we know gives a sense of boundless freedom.’ (Stirk, 2015, p.11)</a:t>
            </a:r>
          </a:p>
          <a:p>
            <a:endParaRPr lang="en-GB" dirty="0">
              <a:solidFill>
                <a:schemeClr val="accent1">
                  <a:lumMod val="50000"/>
                </a:schemeClr>
              </a:solidFill>
              <a:latin typeface="Signika" panose="02010003020600000004" pitchFamily="2" charset="0"/>
            </a:endParaRPr>
          </a:p>
          <a:p>
            <a:r>
              <a:rPr lang="en-GB" dirty="0">
                <a:solidFill>
                  <a:schemeClr val="accent1">
                    <a:lumMod val="50000"/>
                  </a:schemeClr>
                </a:solidFill>
                <a:latin typeface="Signika" panose="02010003020600000004" pitchFamily="2" charset="0"/>
              </a:rPr>
              <a:t>Kripal – “a radically new real can appear with the simplest of ‘flips’, or reversals of perspective, roughly, from ‘the outside’ of things to ‘the inside’ of things….That moment of realization beyond all linear thought, beyond all language, beyond all belief, is what I call ‘the flip’. It is a </a:t>
            </a:r>
            <a:r>
              <a:rPr lang="en-GB" i="1" dirty="0">
                <a:solidFill>
                  <a:schemeClr val="accent1">
                    <a:lumMod val="50000"/>
                  </a:schemeClr>
                </a:solidFill>
                <a:latin typeface="Signika" panose="02010003020600000004" pitchFamily="2" charset="0"/>
              </a:rPr>
              <a:t>very</a:t>
            </a:r>
            <a:r>
              <a:rPr lang="en-GB" dirty="0">
                <a:solidFill>
                  <a:schemeClr val="accent1">
                    <a:lumMod val="50000"/>
                  </a:schemeClr>
                </a:solidFill>
                <a:latin typeface="Signika" panose="02010003020600000004" pitchFamily="2" charset="0"/>
              </a:rPr>
              <a:t> big deal. Such a flip is often sudden, unbidden, or traumatically </a:t>
            </a:r>
            <a:r>
              <a:rPr lang="en-GB" dirty="0" err="1">
                <a:solidFill>
                  <a:schemeClr val="accent1">
                    <a:lumMod val="50000"/>
                  </a:schemeClr>
                </a:solidFill>
                <a:latin typeface="Signika" panose="02010003020600000004" pitchFamily="2" charset="0"/>
              </a:rPr>
              <a:t>catalyzed</a:t>
            </a:r>
            <a:r>
              <a:rPr lang="en-GB" dirty="0">
                <a:solidFill>
                  <a:schemeClr val="accent1">
                    <a:lumMod val="50000"/>
                  </a:schemeClr>
                </a:solidFill>
                <a:latin typeface="Signika" panose="02010003020600000004" pitchFamily="2" charset="0"/>
              </a:rPr>
              <a:t>. It is also beautifully, elegantly simple.” (2019, pp. 12-13, italics in original)</a:t>
            </a:r>
            <a:endParaRPr lang="en-GB" sz="2800" dirty="0">
              <a:solidFill>
                <a:schemeClr val="accent1">
                  <a:lumMod val="50000"/>
                </a:schemeClr>
              </a:solidFill>
              <a:latin typeface="Signika" panose="02010003020600000004" pitchFamily="2" charset="0"/>
            </a:endParaRPr>
          </a:p>
          <a:p>
            <a:endParaRPr lang="en-GB" dirty="0"/>
          </a:p>
          <a:p>
            <a:endParaRPr lang="en-GB" dirty="0"/>
          </a:p>
        </p:txBody>
      </p:sp>
    </p:spTree>
    <p:extLst>
      <p:ext uri="{BB962C8B-B14F-4D97-AF65-F5344CB8AC3E}">
        <p14:creationId xmlns:p14="http://schemas.microsoft.com/office/powerpoint/2010/main" val="256409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40BB2-A62D-4B30-865B-FAE729449242}"/>
              </a:ext>
            </a:extLst>
          </p:cNvPr>
          <p:cNvSpPr>
            <a:spLocks noGrp="1"/>
          </p:cNvSpPr>
          <p:nvPr>
            <p:ph type="title"/>
          </p:nvPr>
        </p:nvSpPr>
        <p:spPr>
          <a:xfrm>
            <a:off x="838200" y="195792"/>
            <a:ext cx="10515600" cy="1325563"/>
          </a:xfrm>
        </p:spPr>
        <p:txBody>
          <a:bodyPr/>
          <a:lstStyle/>
          <a:p>
            <a:r>
              <a:rPr lang="en-GB" b="1" dirty="0">
                <a:solidFill>
                  <a:schemeClr val="accent1">
                    <a:lumMod val="50000"/>
                  </a:schemeClr>
                </a:solidFill>
                <a:latin typeface="Signika" panose="02010003020600000004" pitchFamily="2" charset="0"/>
              </a:rPr>
              <a:t>Session Outline</a:t>
            </a:r>
          </a:p>
        </p:txBody>
      </p:sp>
      <p:sp>
        <p:nvSpPr>
          <p:cNvPr id="3" name="Content Placeholder 2">
            <a:extLst>
              <a:ext uri="{FF2B5EF4-FFF2-40B4-BE49-F238E27FC236}">
                <a16:creationId xmlns:a16="http://schemas.microsoft.com/office/drawing/2014/main" id="{39BCA1EC-9A9C-4774-B902-6B37187CB42C}"/>
              </a:ext>
            </a:extLst>
          </p:cNvPr>
          <p:cNvSpPr>
            <a:spLocks noGrp="1"/>
          </p:cNvSpPr>
          <p:nvPr>
            <p:ph idx="1"/>
          </p:nvPr>
        </p:nvSpPr>
        <p:spPr>
          <a:xfrm>
            <a:off x="838200" y="1521355"/>
            <a:ext cx="10515600" cy="4351338"/>
          </a:xfrm>
        </p:spPr>
        <p:txBody>
          <a:bodyPr>
            <a:noAutofit/>
          </a:bodyPr>
          <a:lstStyle/>
          <a:p>
            <a:r>
              <a:rPr lang="en-GB" dirty="0">
                <a:solidFill>
                  <a:schemeClr val="accent1">
                    <a:lumMod val="50000"/>
                  </a:schemeClr>
                </a:solidFill>
                <a:latin typeface="Signika" panose="02010003020600000004" pitchFamily="2" charset="0"/>
              </a:rPr>
              <a:t>Context </a:t>
            </a:r>
          </a:p>
          <a:p>
            <a:r>
              <a:rPr lang="en-GB" dirty="0">
                <a:solidFill>
                  <a:schemeClr val="accent1">
                    <a:lumMod val="50000"/>
                  </a:schemeClr>
                </a:solidFill>
                <a:latin typeface="Signika" panose="02010003020600000004" pitchFamily="2" charset="0"/>
              </a:rPr>
              <a:t>Short meditation</a:t>
            </a:r>
          </a:p>
          <a:p>
            <a:r>
              <a:rPr lang="en-GB" dirty="0">
                <a:solidFill>
                  <a:schemeClr val="accent1">
                    <a:lumMod val="50000"/>
                  </a:schemeClr>
                </a:solidFill>
                <a:latin typeface="Signika" panose="02010003020600000004" pitchFamily="2" charset="0"/>
              </a:rPr>
              <a:t>Practical exploration</a:t>
            </a:r>
          </a:p>
          <a:p>
            <a:endParaRPr lang="en-GB" dirty="0">
              <a:solidFill>
                <a:schemeClr val="accent1">
                  <a:lumMod val="50000"/>
                </a:schemeClr>
              </a:solidFill>
              <a:latin typeface="Signika" panose="02010003020600000004" pitchFamily="2" charset="0"/>
            </a:endParaRPr>
          </a:p>
          <a:p>
            <a:r>
              <a:rPr lang="en-GB" dirty="0">
                <a:solidFill>
                  <a:schemeClr val="accent1">
                    <a:lumMod val="50000"/>
                  </a:schemeClr>
                </a:solidFill>
                <a:latin typeface="Signika" panose="02010003020600000004" pitchFamily="2" charset="0"/>
              </a:rPr>
              <a:t>Revelatory experience with my heart:</a:t>
            </a:r>
          </a:p>
          <a:p>
            <a:endParaRPr lang="en-GB" dirty="0">
              <a:solidFill>
                <a:schemeClr val="accent1">
                  <a:lumMod val="50000"/>
                </a:schemeClr>
              </a:solidFill>
              <a:latin typeface="Signika" panose="02010003020600000004" pitchFamily="2" charset="0"/>
            </a:endParaRPr>
          </a:p>
          <a:p>
            <a:pPr marL="0" indent="0" algn="ctr">
              <a:buNone/>
            </a:pPr>
            <a:r>
              <a:rPr lang="en-GB" b="1" i="1" dirty="0">
                <a:solidFill>
                  <a:schemeClr val="accent1">
                    <a:lumMod val="50000"/>
                  </a:schemeClr>
                </a:solidFill>
                <a:latin typeface="Signika" panose="02010003020600000004" pitchFamily="2" charset="0"/>
              </a:rPr>
              <a:t>“Please, please stop this! You’re killing me! This conflict is your own creation yet you also have the power to change it.” </a:t>
            </a:r>
          </a:p>
          <a:p>
            <a:pPr marL="0" indent="0" algn="ctr">
              <a:buNone/>
            </a:pPr>
            <a:endParaRPr lang="en-GB" b="1" i="1" dirty="0">
              <a:solidFill>
                <a:schemeClr val="bg2">
                  <a:lumMod val="25000"/>
                </a:schemeClr>
              </a:solidFill>
            </a:endParaRPr>
          </a:p>
          <a:p>
            <a:pPr marL="0" indent="0" algn="ctr">
              <a:buNone/>
            </a:pPr>
            <a:endParaRPr lang="en-GB" b="1" i="1" dirty="0">
              <a:solidFill>
                <a:schemeClr val="bg2">
                  <a:lumMod val="25000"/>
                </a:schemeClr>
              </a:solidFill>
            </a:endParaRPr>
          </a:p>
          <a:p>
            <a:pPr marL="0" indent="0" algn="ctr">
              <a:buNone/>
            </a:pPr>
            <a:endParaRPr lang="en-GB" b="1" i="1" dirty="0">
              <a:solidFill>
                <a:schemeClr val="bg2">
                  <a:lumMod val="25000"/>
                </a:schemeClr>
              </a:solidFill>
            </a:endParaRPr>
          </a:p>
          <a:p>
            <a:pPr marL="0" indent="0" algn="ctr">
              <a:buNone/>
            </a:pPr>
            <a:endParaRPr lang="en-GB" b="1" i="1" dirty="0">
              <a:solidFill>
                <a:schemeClr val="bg2">
                  <a:lumMod val="25000"/>
                </a:schemeClr>
              </a:solidFill>
            </a:endParaRPr>
          </a:p>
          <a:p>
            <a:pPr marL="0" indent="0" algn="ctr">
              <a:buNone/>
            </a:pPr>
            <a:endParaRPr lang="en-GB" b="1" i="1" dirty="0">
              <a:solidFill>
                <a:schemeClr val="bg2">
                  <a:lumMod val="25000"/>
                </a:schemeClr>
              </a:solidFill>
            </a:endParaRPr>
          </a:p>
        </p:txBody>
      </p:sp>
    </p:spTree>
    <p:extLst>
      <p:ext uri="{BB962C8B-B14F-4D97-AF65-F5344CB8AC3E}">
        <p14:creationId xmlns:p14="http://schemas.microsoft.com/office/powerpoint/2010/main" val="12633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2BCCF-B519-489D-BF5A-48CC69D1A6C2}"/>
              </a:ext>
            </a:extLst>
          </p:cNvPr>
          <p:cNvSpPr>
            <a:spLocks noGrp="1"/>
          </p:cNvSpPr>
          <p:nvPr>
            <p:ph type="title"/>
          </p:nvPr>
        </p:nvSpPr>
        <p:spPr/>
        <p:txBody>
          <a:bodyPr/>
          <a:lstStyle/>
          <a:p>
            <a:r>
              <a:rPr lang="en-GB" b="1" dirty="0">
                <a:solidFill>
                  <a:schemeClr val="accent1">
                    <a:lumMod val="50000"/>
                  </a:schemeClr>
                </a:solidFill>
                <a:latin typeface="Signika" panose="02010003020600000004" pitchFamily="2" charset="0"/>
              </a:rPr>
              <a:t>Goethean Enquiry – opening to ‘something more’</a:t>
            </a:r>
          </a:p>
        </p:txBody>
      </p:sp>
      <p:sp>
        <p:nvSpPr>
          <p:cNvPr id="3" name="Content Placeholder 2">
            <a:extLst>
              <a:ext uri="{FF2B5EF4-FFF2-40B4-BE49-F238E27FC236}">
                <a16:creationId xmlns:a16="http://schemas.microsoft.com/office/drawing/2014/main" id="{37D9FB93-5921-4332-900B-4E0107E608E1}"/>
              </a:ext>
            </a:extLst>
          </p:cNvPr>
          <p:cNvSpPr>
            <a:spLocks noGrp="1"/>
          </p:cNvSpPr>
          <p:nvPr>
            <p:ph idx="1"/>
          </p:nvPr>
        </p:nvSpPr>
        <p:spPr>
          <a:xfrm>
            <a:off x="838200" y="1825625"/>
            <a:ext cx="8020987" cy="4351338"/>
          </a:xfrm>
        </p:spPr>
        <p:txBody>
          <a:bodyPr>
            <a:normAutofit lnSpcReduction="10000"/>
          </a:bodyPr>
          <a:lstStyle/>
          <a:p>
            <a:r>
              <a:rPr lang="en-GB" sz="2400" dirty="0">
                <a:solidFill>
                  <a:schemeClr val="accent1">
                    <a:lumMod val="50000"/>
                  </a:schemeClr>
                </a:solidFill>
                <a:latin typeface="Signika" panose="02010003020600000004" pitchFamily="2" charset="0"/>
              </a:rPr>
              <a:t>Johann Wolfgang von Goethe (1749 – 1832)</a:t>
            </a:r>
          </a:p>
          <a:p>
            <a:r>
              <a:rPr lang="en-GB" sz="2400" dirty="0">
                <a:solidFill>
                  <a:schemeClr val="accent1">
                    <a:lumMod val="50000"/>
                  </a:schemeClr>
                </a:solidFill>
                <a:latin typeface="Signika" panose="02010003020600000004" pitchFamily="2" charset="0"/>
              </a:rPr>
              <a:t>All is in the phenomenon. There is nothing hidden, one simply needs to carefully cultivate one’s mode of perception:</a:t>
            </a:r>
          </a:p>
          <a:p>
            <a:pPr marL="742950" lvl="1" indent="-285750">
              <a:lnSpc>
                <a:spcPct val="107000"/>
              </a:lnSpc>
              <a:spcAft>
                <a:spcPts val="800"/>
              </a:spcAft>
              <a:buFont typeface="Arial" panose="020B0604020202020204" pitchFamily="34" charset="0"/>
              <a:buChar char="•"/>
              <a:tabLst>
                <a:tab pos="914400" algn="l"/>
              </a:tabLst>
            </a:pPr>
            <a:r>
              <a:rPr lang="en-GB"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Step one: exact sensorial perception – studying phenomena as clearly and deeply as possible, without pre-formed mental models, theories and classifications. Listen closely and observe</a:t>
            </a:r>
          </a:p>
          <a:p>
            <a:pPr marL="742950" lvl="1" indent="-285750">
              <a:lnSpc>
                <a:spcPct val="107000"/>
              </a:lnSpc>
              <a:spcAft>
                <a:spcPts val="800"/>
              </a:spcAft>
              <a:buFont typeface="Arial" panose="020B0604020202020204" pitchFamily="34" charset="0"/>
              <a:buChar char="•"/>
              <a:tabLst>
                <a:tab pos="914400" algn="l"/>
              </a:tabLst>
            </a:pPr>
            <a:r>
              <a:rPr lang="en-GB" dirty="0">
                <a:solidFill>
                  <a:schemeClr val="accent1">
                    <a:lumMod val="50000"/>
                  </a:schemeClr>
                </a:solidFill>
                <a:effectLst/>
                <a:latin typeface="Signika" panose="02010003020600000004" pitchFamily="2" charset="0"/>
                <a:ea typeface="Calibri" panose="020F0502020204030204" pitchFamily="34" charset="0"/>
                <a:cs typeface="Times New Roman" panose="02020603050405020304" pitchFamily="18" charset="0"/>
              </a:rPr>
              <a:t>Step two: exact sensorial imagination – recreating the experience in his imagination to come to know phenomena better</a:t>
            </a:r>
          </a:p>
          <a:p>
            <a:endParaRPr lang="en-GB" dirty="0"/>
          </a:p>
        </p:txBody>
      </p:sp>
      <p:pic>
        <p:nvPicPr>
          <p:cNvPr id="5" name="Picture 4" descr="A close up of a flower&#10;&#10;Description automatically generated">
            <a:extLst>
              <a:ext uri="{FF2B5EF4-FFF2-40B4-BE49-F238E27FC236}">
                <a16:creationId xmlns:a16="http://schemas.microsoft.com/office/drawing/2014/main" id="{80D9F3EC-8E69-4855-9412-4B89A86CDC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1839" y="1825625"/>
            <a:ext cx="3002540" cy="4038950"/>
          </a:xfrm>
          <a:prstGeom prst="rect">
            <a:avLst/>
          </a:prstGeom>
        </p:spPr>
      </p:pic>
    </p:spTree>
    <p:extLst>
      <p:ext uri="{BB962C8B-B14F-4D97-AF65-F5344CB8AC3E}">
        <p14:creationId xmlns:p14="http://schemas.microsoft.com/office/powerpoint/2010/main" val="112386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BCA1EC-9A9C-4774-B902-6B37187CB42C}"/>
              </a:ext>
            </a:extLst>
          </p:cNvPr>
          <p:cNvSpPr>
            <a:spLocks noGrp="1"/>
          </p:cNvSpPr>
          <p:nvPr>
            <p:ph idx="1"/>
          </p:nvPr>
        </p:nvSpPr>
        <p:spPr>
          <a:xfrm>
            <a:off x="838199" y="1433689"/>
            <a:ext cx="10872537" cy="5287953"/>
          </a:xfrm>
        </p:spPr>
        <p:txBody>
          <a:bodyPr>
            <a:noAutofit/>
          </a:bodyPr>
          <a:lstStyle/>
          <a:p>
            <a:r>
              <a:rPr lang="en-GB" dirty="0">
                <a:solidFill>
                  <a:schemeClr val="accent1">
                    <a:lumMod val="50000"/>
                  </a:schemeClr>
                </a:solidFill>
                <a:latin typeface="Signika" panose="02010003020600000004" pitchFamily="2" charset="0"/>
              </a:rPr>
              <a:t>An approach arising out of conversations with my heart – made possible by depth psychologist Robert </a:t>
            </a:r>
            <a:r>
              <a:rPr lang="en-GB" dirty="0" err="1">
                <a:solidFill>
                  <a:schemeClr val="accent1">
                    <a:lumMod val="50000"/>
                  </a:schemeClr>
                </a:solidFill>
                <a:latin typeface="Signika" panose="02010003020600000004" pitchFamily="2" charset="0"/>
              </a:rPr>
              <a:t>Romanyshyn’s</a:t>
            </a:r>
            <a:r>
              <a:rPr lang="en-GB" dirty="0">
                <a:solidFill>
                  <a:schemeClr val="accent1">
                    <a:lumMod val="50000"/>
                  </a:schemeClr>
                </a:solidFill>
                <a:latin typeface="Signika" panose="02010003020600000004" pitchFamily="2" charset="0"/>
              </a:rPr>
              <a:t> imaginal methodology</a:t>
            </a:r>
          </a:p>
          <a:p>
            <a:r>
              <a:rPr lang="en-GB" dirty="0">
                <a:solidFill>
                  <a:schemeClr val="accent1">
                    <a:lumMod val="50000"/>
                  </a:schemeClr>
                </a:solidFill>
                <a:latin typeface="Signika" panose="02010003020600000004" pitchFamily="2" charset="0"/>
              </a:rPr>
              <a:t>Space to for my heart to speak to me through:</a:t>
            </a:r>
          </a:p>
          <a:p>
            <a:pPr lvl="1"/>
            <a:r>
              <a:rPr lang="en-GB" dirty="0">
                <a:solidFill>
                  <a:schemeClr val="accent1">
                    <a:lumMod val="50000"/>
                  </a:schemeClr>
                </a:solidFill>
                <a:latin typeface="Signika" panose="02010003020600000004" pitchFamily="2" charset="0"/>
              </a:rPr>
              <a:t>Transference dialogues</a:t>
            </a:r>
          </a:p>
          <a:p>
            <a:pPr lvl="1"/>
            <a:r>
              <a:rPr lang="en-GB" dirty="0">
                <a:solidFill>
                  <a:schemeClr val="accent1">
                    <a:lumMod val="50000"/>
                  </a:schemeClr>
                </a:solidFill>
                <a:latin typeface="Signika" panose="02010003020600000004" pitchFamily="2" charset="0"/>
              </a:rPr>
              <a:t>Reveries</a:t>
            </a:r>
          </a:p>
          <a:p>
            <a:pPr lvl="1"/>
            <a:r>
              <a:rPr lang="en-GB" dirty="0">
                <a:solidFill>
                  <a:schemeClr val="accent1">
                    <a:lumMod val="50000"/>
                  </a:schemeClr>
                </a:solidFill>
                <a:latin typeface="Signika" panose="02010003020600000004" pitchFamily="2" charset="0"/>
              </a:rPr>
              <a:t>Dream images</a:t>
            </a:r>
          </a:p>
          <a:p>
            <a:pPr lvl="1"/>
            <a:r>
              <a:rPr lang="en-GB" dirty="0">
                <a:solidFill>
                  <a:schemeClr val="accent1">
                    <a:lumMod val="50000"/>
                  </a:schemeClr>
                </a:solidFill>
                <a:latin typeface="Signika" panose="02010003020600000004" pitchFamily="2" charset="0"/>
              </a:rPr>
              <a:t>Spontaneous images</a:t>
            </a:r>
          </a:p>
          <a:p>
            <a:pPr lvl="1"/>
            <a:r>
              <a:rPr lang="en-GB" dirty="0">
                <a:solidFill>
                  <a:schemeClr val="accent1">
                    <a:lumMod val="50000"/>
                  </a:schemeClr>
                </a:solidFill>
                <a:latin typeface="Signika" panose="02010003020600000004" pitchFamily="2" charset="0"/>
              </a:rPr>
              <a:t>Bodily sensation</a:t>
            </a:r>
          </a:p>
          <a:p>
            <a:r>
              <a:rPr lang="en-GB" dirty="0">
                <a:solidFill>
                  <a:schemeClr val="accent1">
                    <a:lumMod val="50000"/>
                  </a:schemeClr>
                </a:solidFill>
                <a:latin typeface="Signika" panose="02010003020600000004" pitchFamily="2" charset="0"/>
              </a:rPr>
              <a:t>Heart Sense – “insightful perception and considered discernment regarding daily life developed through the wisdom of, and benevolent qualities associated with, the heart” (Livingstone, 2019, p.255)</a:t>
            </a:r>
          </a:p>
        </p:txBody>
      </p:sp>
      <p:sp>
        <p:nvSpPr>
          <p:cNvPr id="6" name="Title 1">
            <a:extLst>
              <a:ext uri="{FF2B5EF4-FFF2-40B4-BE49-F238E27FC236}">
                <a16:creationId xmlns:a16="http://schemas.microsoft.com/office/drawing/2014/main" id="{079E9427-14E2-48E7-8603-9373C68E6A58}"/>
              </a:ext>
            </a:extLst>
          </p:cNvPr>
          <p:cNvSpPr txBox="1">
            <a:spLocks/>
          </p:cNvSpPr>
          <p:nvPr/>
        </p:nvSpPr>
        <p:spPr>
          <a:xfrm>
            <a:off x="838199" y="365126"/>
            <a:ext cx="10515600" cy="9443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50000"/>
                  </a:schemeClr>
                </a:solidFill>
                <a:latin typeface="Signika" panose="02010003020600000004" pitchFamily="2" charset="0"/>
              </a:rPr>
              <a:t>Heart Sense</a:t>
            </a:r>
          </a:p>
        </p:txBody>
      </p:sp>
    </p:spTree>
    <p:extLst>
      <p:ext uri="{BB962C8B-B14F-4D97-AF65-F5344CB8AC3E}">
        <p14:creationId xmlns:p14="http://schemas.microsoft.com/office/powerpoint/2010/main" val="112820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Content Placeholder 4" descr="A person standing in front of a sunset&#10;&#10;Description automatically generated">
            <a:extLst>
              <a:ext uri="{FF2B5EF4-FFF2-40B4-BE49-F238E27FC236}">
                <a16:creationId xmlns:a16="http://schemas.microsoft.com/office/drawing/2014/main" id="{BA21B64B-533E-42F1-9AD9-15AA89767EF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562"/>
          <a:stretch/>
        </p:blipFill>
        <p:spPr>
          <a:xfrm>
            <a:off x="1783436" y="19124"/>
            <a:ext cx="8389264" cy="6814250"/>
          </a:xfrm>
        </p:spPr>
      </p:pic>
    </p:spTree>
    <p:extLst>
      <p:ext uri="{BB962C8B-B14F-4D97-AF65-F5344CB8AC3E}">
        <p14:creationId xmlns:p14="http://schemas.microsoft.com/office/powerpoint/2010/main" val="49413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outdoor, grass, field, area&#10;&#10;Description automatically generated">
            <a:extLst>
              <a:ext uri="{FF2B5EF4-FFF2-40B4-BE49-F238E27FC236}">
                <a16:creationId xmlns:a16="http://schemas.microsoft.com/office/drawing/2014/main" id="{8BE78F3B-EABC-4BAD-BC30-C4F1AE034622}"/>
              </a:ext>
            </a:extLst>
          </p:cNvPr>
          <p:cNvPicPr>
            <a:picLocks noChangeAspect="1"/>
          </p:cNvPicPr>
          <p:nvPr/>
        </p:nvPicPr>
        <p:blipFill rotWithShape="1">
          <a:blip r:embed="rId2">
            <a:extLst>
              <a:ext uri="{28A0092B-C50C-407E-A947-70E740481C1C}">
                <a14:useLocalDpi xmlns:a14="http://schemas.microsoft.com/office/drawing/2010/main" val="0"/>
              </a:ext>
            </a:extLst>
          </a:blip>
          <a:srcRect b="15414"/>
          <a:stretch/>
        </p:blipFill>
        <p:spPr>
          <a:xfrm>
            <a:off x="0"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7A4E71F-17ED-4B17-B7B6-9D66B6FFF837}"/>
              </a:ext>
            </a:extLst>
          </p:cNvPr>
          <p:cNvSpPr>
            <a:spLocks noGrp="1"/>
          </p:cNvSpPr>
          <p:nvPr>
            <p:ph idx="1"/>
          </p:nvPr>
        </p:nvSpPr>
        <p:spPr>
          <a:xfrm>
            <a:off x="78828" y="2578308"/>
            <a:ext cx="5938344" cy="3706460"/>
          </a:xfrm>
        </p:spPr>
        <p:txBody>
          <a:bodyPr anchor="ctr">
            <a:normAutofit/>
          </a:bodyPr>
          <a:lstStyle/>
          <a:p>
            <a:pPr marL="0" indent="0">
              <a:buNone/>
            </a:pPr>
            <a:endParaRPr lang="en-GB" sz="2400" b="1" dirty="0">
              <a:solidFill>
                <a:schemeClr val="bg2">
                  <a:lumMod val="25000"/>
                </a:schemeClr>
              </a:solidFill>
            </a:endParaRPr>
          </a:p>
          <a:p>
            <a:pPr marL="0" indent="0">
              <a:buNone/>
            </a:pPr>
            <a:r>
              <a:rPr lang="en-GB" sz="2400" dirty="0">
                <a:solidFill>
                  <a:schemeClr val="accent1">
                    <a:lumMod val="50000"/>
                  </a:schemeClr>
                </a:solidFill>
                <a:latin typeface="Signika" panose="02010003020600000004" pitchFamily="2" charset="0"/>
              </a:rPr>
              <a:t>Andreas Weber, “trees…qualify as symbols of life because in our experience they really are life. After a symbolic death in winter they burst into green again. They grow, bloom, and bear fruit, without any involvement whatsoever from us” (2016)  </a:t>
            </a:r>
          </a:p>
          <a:p>
            <a:pPr marL="0" indent="0">
              <a:buNone/>
            </a:pPr>
            <a:endParaRPr lang="en-GB" sz="1300" dirty="0"/>
          </a:p>
        </p:txBody>
      </p:sp>
    </p:spTree>
    <p:extLst>
      <p:ext uri="{BB962C8B-B14F-4D97-AF65-F5344CB8AC3E}">
        <p14:creationId xmlns:p14="http://schemas.microsoft.com/office/powerpoint/2010/main" val="288364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C1760-A36A-4F11-BE66-178CF8EAEF53}"/>
              </a:ext>
            </a:extLst>
          </p:cNvPr>
          <p:cNvSpPr>
            <a:spLocks noGrp="1"/>
          </p:cNvSpPr>
          <p:nvPr>
            <p:ph type="title"/>
          </p:nvPr>
        </p:nvSpPr>
        <p:spPr>
          <a:xfrm>
            <a:off x="158044" y="186266"/>
            <a:ext cx="10515600" cy="876653"/>
          </a:xfrm>
        </p:spPr>
        <p:txBody>
          <a:bodyPr/>
          <a:lstStyle/>
          <a:p>
            <a:r>
              <a:rPr lang="en-GB" b="1">
                <a:solidFill>
                  <a:schemeClr val="accent1">
                    <a:lumMod val="50000"/>
                  </a:schemeClr>
                </a:solidFill>
                <a:latin typeface="Signika" panose="02010003020600000004" pitchFamily="2" charset="0"/>
              </a:rPr>
              <a:t>Contemplation</a:t>
            </a:r>
            <a:endParaRPr lang="en-GB" b="1" dirty="0">
              <a:solidFill>
                <a:schemeClr val="accent1">
                  <a:lumMod val="50000"/>
                </a:schemeClr>
              </a:solidFill>
              <a:latin typeface="Signika" panose="02010003020600000004" pitchFamily="2" charset="0"/>
            </a:endParaRPr>
          </a:p>
        </p:txBody>
      </p:sp>
      <p:sp>
        <p:nvSpPr>
          <p:cNvPr id="3" name="Content Placeholder 2">
            <a:extLst>
              <a:ext uri="{FF2B5EF4-FFF2-40B4-BE49-F238E27FC236}">
                <a16:creationId xmlns:a16="http://schemas.microsoft.com/office/drawing/2014/main" id="{9176DA68-F4B4-4C67-8C7D-6FA6D0A3FA3D}"/>
              </a:ext>
            </a:extLst>
          </p:cNvPr>
          <p:cNvSpPr>
            <a:spLocks noGrp="1"/>
          </p:cNvSpPr>
          <p:nvPr>
            <p:ph idx="1"/>
          </p:nvPr>
        </p:nvSpPr>
        <p:spPr>
          <a:xfrm>
            <a:off x="158044" y="1062919"/>
            <a:ext cx="4831645" cy="3430059"/>
          </a:xfrm>
        </p:spPr>
        <p:txBody>
          <a:bodyPr>
            <a:noAutofit/>
          </a:bodyPr>
          <a:lstStyle/>
          <a:p>
            <a:pPr marL="0" indent="0">
              <a:lnSpc>
                <a:spcPct val="100000"/>
              </a:lnSpc>
              <a:spcBef>
                <a:spcPts val="0"/>
              </a:spcBef>
              <a:buNone/>
            </a:pPr>
            <a:r>
              <a:rPr lang="en-GB" sz="2000" dirty="0">
                <a:solidFill>
                  <a:schemeClr val="accent1">
                    <a:lumMod val="50000"/>
                  </a:schemeClr>
                </a:solidFill>
                <a:effectLst/>
                <a:latin typeface="Signika" panose="02010003020600000004" pitchFamily="2" charset="0"/>
                <a:ea typeface="Times New Roman" panose="02020603050405020304" pitchFamily="18" charset="0"/>
              </a:rPr>
              <a:t>1. Sink into </a:t>
            </a:r>
            <a:r>
              <a:rPr lang="en-GB" sz="2000" dirty="0">
                <a:solidFill>
                  <a:schemeClr val="accent1">
                    <a:lumMod val="50000"/>
                  </a:schemeClr>
                </a:solidFill>
                <a:latin typeface="Signika" panose="02010003020600000004" pitchFamily="2" charset="0"/>
                <a:ea typeface="Times New Roman" panose="02020603050405020304" pitchFamily="18" charset="0"/>
              </a:rPr>
              <a:t>your</a:t>
            </a:r>
            <a:r>
              <a:rPr lang="en-GB" sz="2000" dirty="0">
                <a:solidFill>
                  <a:schemeClr val="accent1">
                    <a:lumMod val="50000"/>
                  </a:schemeClr>
                </a:solidFill>
                <a:effectLst/>
                <a:latin typeface="Signika" panose="02010003020600000004" pitchFamily="2" charset="0"/>
                <a:ea typeface="Times New Roman" panose="02020603050405020304" pitchFamily="18" charset="0"/>
              </a:rPr>
              <a:t> heart - physically feel your heart’s qualities: openness, love, compassion, kindness. </a:t>
            </a:r>
          </a:p>
          <a:p>
            <a:pPr marL="0" indent="0">
              <a:lnSpc>
                <a:spcPct val="100000"/>
              </a:lnSpc>
              <a:spcBef>
                <a:spcPts val="0"/>
              </a:spcBef>
              <a:buNone/>
            </a:pPr>
            <a:br>
              <a:rPr lang="en-GB" sz="2000" dirty="0">
                <a:solidFill>
                  <a:schemeClr val="accent1">
                    <a:lumMod val="50000"/>
                  </a:schemeClr>
                </a:solidFill>
                <a:effectLst/>
                <a:latin typeface="Signika" panose="02010003020600000004" pitchFamily="2" charset="0"/>
                <a:ea typeface="Times New Roman" panose="02020603050405020304" pitchFamily="18" charset="0"/>
              </a:rPr>
            </a:br>
            <a:r>
              <a:rPr lang="en-GB" sz="2000" dirty="0">
                <a:solidFill>
                  <a:schemeClr val="accent1">
                    <a:lumMod val="50000"/>
                  </a:schemeClr>
                </a:solidFill>
                <a:effectLst/>
                <a:latin typeface="Signika" panose="02010003020600000004" pitchFamily="2" charset="0"/>
                <a:ea typeface="Times New Roman" panose="02020603050405020304" pitchFamily="18" charset="0"/>
              </a:rPr>
              <a:t>2. From your heart-space, come into a living relationship with the tree without any pre-formed mental models or theories.</a:t>
            </a:r>
          </a:p>
          <a:p>
            <a:pPr marL="0" indent="0">
              <a:lnSpc>
                <a:spcPct val="100000"/>
              </a:lnSpc>
              <a:spcBef>
                <a:spcPts val="0"/>
              </a:spcBef>
              <a:buNone/>
            </a:pPr>
            <a:br>
              <a:rPr lang="en-GB" sz="2000" dirty="0">
                <a:solidFill>
                  <a:schemeClr val="accent1">
                    <a:lumMod val="50000"/>
                  </a:schemeClr>
                </a:solidFill>
                <a:effectLst/>
                <a:latin typeface="Signika" panose="02010003020600000004" pitchFamily="2" charset="0"/>
                <a:ea typeface="Times New Roman" panose="02020603050405020304" pitchFamily="18" charset="0"/>
              </a:rPr>
            </a:br>
            <a:r>
              <a:rPr lang="en-GB" sz="2000" dirty="0">
                <a:solidFill>
                  <a:schemeClr val="accent1">
                    <a:lumMod val="50000"/>
                  </a:schemeClr>
                </a:solidFill>
                <a:effectLst/>
                <a:latin typeface="Signika" panose="02010003020600000004" pitchFamily="2" charset="0"/>
                <a:ea typeface="Times New Roman" panose="02020603050405020304" pitchFamily="18" charset="0"/>
              </a:rPr>
              <a:t>3. Remain in your heart-space &amp; cultivate a sense of curiosity. Encourage the tree to tell its story &amp; reveal itself to you. </a:t>
            </a:r>
          </a:p>
          <a:p>
            <a:pPr marL="0" indent="0">
              <a:lnSpc>
                <a:spcPct val="100000"/>
              </a:lnSpc>
              <a:spcBef>
                <a:spcPts val="0"/>
              </a:spcBef>
              <a:buNone/>
            </a:pPr>
            <a:br>
              <a:rPr lang="en-GB" sz="2000" dirty="0">
                <a:solidFill>
                  <a:schemeClr val="accent1">
                    <a:lumMod val="50000"/>
                  </a:schemeClr>
                </a:solidFill>
                <a:effectLst/>
                <a:latin typeface="Signika" panose="02010003020600000004" pitchFamily="2" charset="0"/>
                <a:ea typeface="Times New Roman" panose="02020603050405020304" pitchFamily="18" charset="0"/>
              </a:rPr>
            </a:br>
            <a:endParaRPr lang="en-GB" sz="2000" dirty="0">
              <a:solidFill>
                <a:schemeClr val="accent1">
                  <a:lumMod val="50000"/>
                </a:schemeClr>
              </a:solidFill>
              <a:effectLst/>
              <a:latin typeface="Signika" panose="02010003020600000004" pitchFamily="2" charset="0"/>
              <a:ea typeface="Times New Roman" panose="02020603050405020304" pitchFamily="18" charset="0"/>
            </a:endParaRPr>
          </a:p>
        </p:txBody>
      </p:sp>
      <p:pic>
        <p:nvPicPr>
          <p:cNvPr id="5" name="Picture 4">
            <a:extLst>
              <a:ext uri="{FF2B5EF4-FFF2-40B4-BE49-F238E27FC236}">
                <a16:creationId xmlns:a16="http://schemas.microsoft.com/office/drawing/2014/main" id="{E6C3EFE6-C9F7-481C-A2AE-7B5991C546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159023" y="-1"/>
            <a:ext cx="7032977" cy="5274733"/>
          </a:xfrm>
          <a:prstGeom prst="rect">
            <a:avLst/>
          </a:prstGeom>
        </p:spPr>
      </p:pic>
      <p:sp>
        <p:nvSpPr>
          <p:cNvPr id="6" name="TextBox 5">
            <a:extLst>
              <a:ext uri="{FF2B5EF4-FFF2-40B4-BE49-F238E27FC236}">
                <a16:creationId xmlns:a16="http://schemas.microsoft.com/office/drawing/2014/main" id="{422893C3-3821-45BE-862C-B100A33F6CE4}"/>
              </a:ext>
            </a:extLst>
          </p:cNvPr>
          <p:cNvSpPr txBox="1"/>
          <p:nvPr/>
        </p:nvSpPr>
        <p:spPr>
          <a:xfrm>
            <a:off x="158043" y="5210880"/>
            <a:ext cx="12033957" cy="1754326"/>
          </a:xfrm>
          <a:prstGeom prst="rect">
            <a:avLst/>
          </a:prstGeom>
          <a:noFill/>
        </p:spPr>
        <p:txBody>
          <a:bodyPr wrap="square" rtlCol="0">
            <a:spAutoFit/>
          </a:bodyPr>
          <a:lstStyle/>
          <a:p>
            <a:pPr marL="0" indent="0">
              <a:lnSpc>
                <a:spcPct val="100000"/>
              </a:lnSpc>
              <a:spcBef>
                <a:spcPts val="0"/>
              </a:spcBef>
              <a:buNone/>
            </a:pPr>
            <a:br>
              <a:rPr lang="en-GB" sz="1800" dirty="0">
                <a:solidFill>
                  <a:schemeClr val="accent1">
                    <a:lumMod val="50000"/>
                  </a:schemeClr>
                </a:solidFill>
                <a:effectLst/>
                <a:latin typeface="Signika" panose="02010003020600000004" pitchFamily="2" charset="0"/>
                <a:ea typeface="Times New Roman" panose="02020603050405020304" pitchFamily="18" charset="0"/>
              </a:rPr>
            </a:br>
            <a:r>
              <a:rPr lang="en-GB" sz="2000" dirty="0">
                <a:solidFill>
                  <a:schemeClr val="accent1">
                    <a:lumMod val="50000"/>
                  </a:schemeClr>
                </a:solidFill>
                <a:effectLst/>
                <a:latin typeface="Signika" panose="02010003020600000004" pitchFamily="2" charset="0"/>
                <a:ea typeface="Times New Roman" panose="02020603050405020304" pitchFamily="18" charset="0"/>
              </a:rPr>
              <a:t>5. Recreate your interaction with the tree in your imagination – from your heart-space. What do you particularly remember? </a:t>
            </a:r>
            <a:r>
              <a:rPr lang="en-GB" sz="2000" dirty="0">
                <a:solidFill>
                  <a:schemeClr val="accent1">
                    <a:lumMod val="50000"/>
                  </a:schemeClr>
                </a:solidFill>
                <a:latin typeface="Signika" panose="02010003020600000004" pitchFamily="2" charset="0"/>
                <a:ea typeface="Times New Roman" panose="02020603050405020304" pitchFamily="18" charset="0"/>
              </a:rPr>
              <a:t>What, if anything, surprised you? </a:t>
            </a:r>
          </a:p>
          <a:p>
            <a:pPr marL="0" indent="0">
              <a:lnSpc>
                <a:spcPct val="100000"/>
              </a:lnSpc>
              <a:spcBef>
                <a:spcPts val="0"/>
              </a:spcBef>
              <a:buNone/>
            </a:pPr>
            <a:endParaRPr lang="en-GB" sz="1800" dirty="0">
              <a:solidFill>
                <a:schemeClr val="accent1">
                  <a:lumMod val="50000"/>
                </a:schemeClr>
              </a:solidFill>
              <a:latin typeface="Signika" panose="02010003020600000004" pitchFamily="2" charset="0"/>
              <a:ea typeface="Times New Roman" panose="02020603050405020304" pitchFamily="18" charset="0"/>
            </a:endParaRPr>
          </a:p>
          <a:p>
            <a:pPr marL="0" indent="0">
              <a:lnSpc>
                <a:spcPct val="100000"/>
              </a:lnSpc>
              <a:spcBef>
                <a:spcPts val="0"/>
              </a:spcBef>
              <a:buNone/>
            </a:pPr>
            <a:r>
              <a:rPr lang="en-GB" sz="1400" dirty="0">
                <a:solidFill>
                  <a:schemeClr val="accent1">
                    <a:lumMod val="50000"/>
                  </a:schemeClr>
                </a:solidFill>
                <a:effectLst/>
                <a:latin typeface="Signika" panose="02010003020600000004" pitchFamily="2" charset="0"/>
                <a:ea typeface="Times New Roman" panose="02020603050405020304" pitchFamily="18" charset="0"/>
              </a:rPr>
              <a:t>* Adapted from Heart Sense Process in Livingstone (2019)</a:t>
            </a:r>
            <a:endParaRPr lang="en-GB" sz="1400" dirty="0">
              <a:solidFill>
                <a:schemeClr val="tx1">
                  <a:lumMod val="75000"/>
                  <a:lumOff val="25000"/>
                </a:schemeClr>
              </a:solidFill>
            </a:endParaRPr>
          </a:p>
          <a:p>
            <a:endParaRPr lang="en-GB" dirty="0"/>
          </a:p>
        </p:txBody>
      </p:sp>
      <p:sp>
        <p:nvSpPr>
          <p:cNvPr id="7" name="TextBox 6">
            <a:extLst>
              <a:ext uri="{FF2B5EF4-FFF2-40B4-BE49-F238E27FC236}">
                <a16:creationId xmlns:a16="http://schemas.microsoft.com/office/drawing/2014/main" id="{EC417479-E33E-41C2-B589-E6EE90962A71}"/>
              </a:ext>
            </a:extLst>
          </p:cNvPr>
          <p:cNvSpPr txBox="1"/>
          <p:nvPr/>
        </p:nvSpPr>
        <p:spPr>
          <a:xfrm>
            <a:off x="158043" y="4661745"/>
            <a:ext cx="4831645" cy="707886"/>
          </a:xfrm>
          <a:prstGeom prst="rect">
            <a:avLst/>
          </a:prstGeom>
          <a:noFill/>
        </p:spPr>
        <p:txBody>
          <a:bodyPr wrap="square" rtlCol="0">
            <a:spAutoFit/>
          </a:bodyPr>
          <a:lstStyle/>
          <a:p>
            <a:pPr marL="0" indent="0">
              <a:lnSpc>
                <a:spcPct val="100000"/>
              </a:lnSpc>
              <a:spcBef>
                <a:spcPts val="0"/>
              </a:spcBef>
              <a:buNone/>
            </a:pPr>
            <a:r>
              <a:rPr lang="en-GB" sz="2000" dirty="0">
                <a:solidFill>
                  <a:schemeClr val="accent1">
                    <a:lumMod val="50000"/>
                  </a:schemeClr>
                </a:solidFill>
                <a:effectLst/>
                <a:latin typeface="Signika" panose="02010003020600000004" pitchFamily="2" charset="0"/>
                <a:ea typeface="Times New Roman" panose="02020603050405020304" pitchFamily="18" charset="0"/>
              </a:rPr>
              <a:t>4. Listen carefully &amp; deeply with your heart. What can you feel, hear, see &amp; sense? </a:t>
            </a:r>
          </a:p>
        </p:txBody>
      </p:sp>
    </p:spTree>
    <p:extLst>
      <p:ext uri="{BB962C8B-B14F-4D97-AF65-F5344CB8AC3E}">
        <p14:creationId xmlns:p14="http://schemas.microsoft.com/office/powerpoint/2010/main" val="1158297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D2756-1729-4158-B138-C265B5052E04}"/>
              </a:ext>
            </a:extLst>
          </p:cNvPr>
          <p:cNvSpPr>
            <a:spLocks noGrp="1"/>
          </p:cNvSpPr>
          <p:nvPr>
            <p:ph type="title"/>
          </p:nvPr>
        </p:nvSpPr>
        <p:spPr>
          <a:xfrm>
            <a:off x="4965430" y="629268"/>
            <a:ext cx="6586491" cy="1286160"/>
          </a:xfrm>
        </p:spPr>
        <p:txBody>
          <a:bodyPr anchor="b">
            <a:normAutofit/>
          </a:bodyPr>
          <a:lstStyle/>
          <a:p>
            <a:r>
              <a:rPr lang="en-GB" b="1" dirty="0">
                <a:solidFill>
                  <a:schemeClr val="accent1">
                    <a:lumMod val="50000"/>
                  </a:schemeClr>
                </a:solidFill>
                <a:latin typeface="Signika" panose="02010003020600000004" pitchFamily="2" charset="0"/>
              </a:rPr>
              <a:t>Transformation</a:t>
            </a:r>
          </a:p>
        </p:txBody>
      </p:sp>
      <p:sp>
        <p:nvSpPr>
          <p:cNvPr id="3" name="Content Placeholder 2">
            <a:extLst>
              <a:ext uri="{FF2B5EF4-FFF2-40B4-BE49-F238E27FC236}">
                <a16:creationId xmlns:a16="http://schemas.microsoft.com/office/drawing/2014/main" id="{1CEA3DC6-16EB-4DD4-A829-13B31B9197DE}"/>
              </a:ext>
            </a:extLst>
          </p:cNvPr>
          <p:cNvSpPr>
            <a:spLocks noGrp="1"/>
          </p:cNvSpPr>
          <p:nvPr>
            <p:ph idx="1"/>
          </p:nvPr>
        </p:nvSpPr>
        <p:spPr>
          <a:xfrm>
            <a:off x="4965431" y="2438400"/>
            <a:ext cx="6586489" cy="3785419"/>
          </a:xfrm>
        </p:spPr>
        <p:txBody>
          <a:bodyPr>
            <a:normAutofit/>
          </a:bodyPr>
          <a:lstStyle/>
          <a:p>
            <a:pPr marL="0" indent="0" algn="ctr">
              <a:buNone/>
            </a:pPr>
            <a:r>
              <a:rPr lang="en-GB" i="0" dirty="0">
                <a:solidFill>
                  <a:schemeClr val="accent1">
                    <a:lumMod val="50000"/>
                  </a:schemeClr>
                </a:solidFill>
                <a:effectLst/>
                <a:latin typeface="Signika" panose="02010003020600000004" pitchFamily="2" charset="0"/>
              </a:rPr>
              <a:t>“[T]he thought of the…heart invites us to kindly and courageously break free from the rational ties that bind us, risk ourselves, imagine bravely, and step openly into the dance of life….We have nothing to lose, and everything to gain” (Livingstone, 2019, p.302) </a:t>
            </a:r>
            <a:endParaRPr lang="en-GB" dirty="0">
              <a:solidFill>
                <a:schemeClr val="accent1">
                  <a:lumMod val="50000"/>
                </a:schemeClr>
              </a:solidFill>
              <a:latin typeface="Signika" panose="02010003020600000004" pitchFamily="2" charset="0"/>
            </a:endParaRPr>
          </a:p>
          <a:p>
            <a:endParaRPr lang="en-GB" sz="2000" dirty="0"/>
          </a:p>
        </p:txBody>
      </p:sp>
      <p:pic>
        <p:nvPicPr>
          <p:cNvPr id="5" name="Picture 4" descr="A canyon with a mountain in the background&#10;&#10;Description automatically generated">
            <a:extLst>
              <a:ext uri="{FF2B5EF4-FFF2-40B4-BE49-F238E27FC236}">
                <a16:creationId xmlns:a16="http://schemas.microsoft.com/office/drawing/2014/main" id="{D2D9358F-1068-42BF-B1A6-7B4052839B0D}"/>
              </a:ext>
            </a:extLst>
          </p:cNvPr>
          <p:cNvPicPr>
            <a:picLocks noChangeAspect="1"/>
          </p:cNvPicPr>
          <p:nvPr/>
        </p:nvPicPr>
        <p:blipFill rotWithShape="1">
          <a:blip r:embed="rId2">
            <a:extLst>
              <a:ext uri="{28A0092B-C50C-407E-A947-70E740481C1C}">
                <a14:useLocalDpi xmlns:a14="http://schemas.microsoft.com/office/drawing/2010/main" val="0"/>
              </a:ext>
            </a:extLst>
          </a:blip>
          <a:srcRect l="15280" r="2456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87A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224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1062</Words>
  <Application>Microsoft Office PowerPoint</Application>
  <PresentationFormat>Widescreen</PresentationFormat>
  <Paragraphs>69</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Signika</vt:lpstr>
      <vt:lpstr>Office Theme</vt:lpstr>
      <vt:lpstr>PowerPoint Presentation</vt:lpstr>
      <vt:lpstr>PowerPoint Presentation</vt:lpstr>
      <vt:lpstr>Session Outline</vt:lpstr>
      <vt:lpstr>Goethean Enquiry – opening to ‘something more’</vt:lpstr>
      <vt:lpstr>PowerPoint Presentation</vt:lpstr>
      <vt:lpstr>PowerPoint Presentation</vt:lpstr>
      <vt:lpstr>PowerPoint Presentation</vt:lpstr>
      <vt:lpstr>Contemplation</vt:lpstr>
      <vt:lpstr>Transformation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Magic Window:   The Heart  Louise Livingstone  11th October 2020</dc:title>
  <dc:creator>Louise</dc:creator>
  <cp:lastModifiedBy>Louise</cp:lastModifiedBy>
  <cp:revision>26</cp:revision>
  <dcterms:created xsi:type="dcterms:W3CDTF">2020-08-25T13:08:48Z</dcterms:created>
  <dcterms:modified xsi:type="dcterms:W3CDTF">2020-11-28T16:46:28Z</dcterms:modified>
</cp:coreProperties>
</file>